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407" r:id="rId19"/>
    <p:sldId id="397" r:id="rId20"/>
    <p:sldId id="396" r:id="rId21"/>
    <p:sldId id="411" r:id="rId22"/>
    <p:sldId id="398" r:id="rId23"/>
    <p:sldId id="399" r:id="rId24"/>
    <p:sldId id="400" r:id="rId25"/>
    <p:sldId id="395" r:id="rId26"/>
    <p:sldId id="401" r:id="rId27"/>
    <p:sldId id="402" r:id="rId28"/>
    <p:sldId id="403" r:id="rId29"/>
    <p:sldId id="404" r:id="rId30"/>
    <p:sldId id="370" r:id="rId31"/>
    <p:sldId id="408" r:id="rId32"/>
    <p:sldId id="409" r:id="rId33"/>
    <p:sldId id="405" r:id="rId34"/>
    <p:sldId id="406" r:id="rId35"/>
    <p:sldId id="410" r:id="rId36"/>
    <p:sldId id="361" r:id="rId3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185"/>
  </p:normalViewPr>
  <p:slideViewPr>
    <p:cSldViewPr snapToObjects="1">
      <p:cViewPr>
        <p:scale>
          <a:sx n="100" d="100"/>
          <a:sy n="100" d="100"/>
        </p:scale>
        <p:origin x="9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5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A11A-D929-AA41-9930-09EC9583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8D8A6-C2CF-FB42-BE76-65BF62F74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8CA493-EAB4-D44B-8B81-6A68517C4954}"/>
              </a:ext>
            </a:extLst>
          </p:cNvPr>
          <p:cNvGrpSpPr/>
          <p:nvPr/>
        </p:nvGrpSpPr>
        <p:grpSpPr>
          <a:xfrm>
            <a:off x="1828800" y="2209800"/>
            <a:ext cx="2209800" cy="1447800"/>
            <a:chOff x="1828800" y="2209800"/>
            <a:chExt cx="4076700" cy="2565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7B796C-EADF-154F-9AD7-B64AB7A6B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D66453F-4922-FA4F-881E-01D7EE24A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A407C5-28BF-DA4D-8451-9504EB9CD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AAC562A-AA6E-3446-A419-04F5C54CD31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1D9486-F471-5943-AF2B-D787FBD7578A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6E579C-4C5A-ED49-B303-4F9EB2F0EE9D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E552E-6272-064A-A39C-27D7F6CDF759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7932D3-97B5-3648-AE02-4C1883F8DD8E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25987F-90DC-414B-AA9D-F04B53646E93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353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Workflow</a:t>
            </a:r>
          </a:p>
          <a:p>
            <a:r>
              <a:rPr lang="en-US" dirty="0"/>
              <a:t>Example: Modeling the lac operon</a:t>
            </a:r>
          </a:p>
          <a:p>
            <a:r>
              <a:rPr lang="en-US" dirty="0"/>
              <a:t>Technical models with differential equations</a:t>
            </a:r>
          </a:p>
          <a:p>
            <a:r>
              <a:rPr lang="en-US" dirty="0"/>
              <a:t>Technical models with Markov Models</a:t>
            </a:r>
          </a:p>
          <a:p>
            <a:r>
              <a:rPr lang="en-US" dirty="0"/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599"/>
            <a:ext cx="8229600" cy="2514601"/>
          </a:xfrm>
        </p:spPr>
        <p:txBody>
          <a:bodyPr/>
          <a:lstStyle/>
          <a:p>
            <a:r>
              <a:rPr lang="en-US" sz="2800" dirty="0"/>
              <a:t>System: What is modeled</a:t>
            </a:r>
          </a:p>
          <a:p>
            <a:r>
              <a:rPr lang="en-US" sz="2800" dirty="0"/>
              <a:t>State: Specifies variable values that completely characterize how the system behaves</a:t>
            </a:r>
          </a:p>
          <a:p>
            <a:r>
              <a:rPr lang="en-US" sz="2800" dirty="0"/>
              <a:t>Transition rate: Relative probability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System: Mix of 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endParaRPr lang="en-US" sz="2800" i="1" dirty="0"/>
          </a:p>
          <a:p>
            <a:r>
              <a:rPr lang="en-US" sz="2800" dirty="0"/>
              <a:t>State: Number of molecules of </a:t>
            </a:r>
            <a:r>
              <a:rPr lang="en-US" sz="2800" i="1" dirty="0"/>
              <a:t>A</a:t>
            </a:r>
          </a:p>
          <a:p>
            <a:r>
              <a:rPr lang="en-US" sz="2800" dirty="0"/>
              <a:t>Transition: Change in the number of molecules of A as a result of a reaction</a:t>
            </a:r>
          </a:p>
          <a:p>
            <a:pPr lvl="1"/>
            <a:r>
              <a:rPr lang="en-US" sz="2400" dirty="0"/>
              <a:t>Each molecule of A reacts at a constant rate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772931" y="311928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31" y="311928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19048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System? </a:t>
            </a:r>
          </a:p>
          <a:p>
            <a:pPr lvl="1"/>
            <a:r>
              <a:rPr lang="en-US" sz="2400" dirty="0"/>
              <a:t>Mix of </a:t>
            </a:r>
            <a:r>
              <a:rPr lang="en-US" sz="2400" i="1" dirty="0"/>
              <a:t>A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 </a:t>
            </a:r>
            <a:endParaRPr lang="en-US" sz="2400" i="1" dirty="0"/>
          </a:p>
          <a:p>
            <a:r>
              <a:rPr lang="en-US" sz="2800" dirty="0"/>
              <a:t>State?</a:t>
            </a:r>
          </a:p>
          <a:p>
            <a:pPr lvl="1"/>
            <a:r>
              <a:rPr lang="en-US" sz="2400" dirty="0"/>
              <a:t>Sum of molecules of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identifies </a:t>
            </a:r>
            <a:br>
              <a:rPr lang="en-US" sz="3200" dirty="0"/>
            </a:br>
            <a:r>
              <a:rPr lang="en-US" sz="3200" dirty="0"/>
              <a:t>the role of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950" r="-47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157648</TotalTime>
  <Words>1630</Words>
  <Application>Microsoft Macintosh PowerPoint</Application>
  <PresentationFormat>On-screen Show (4:3)</PresentationFormat>
  <Paragraphs>384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identifies  the role of variables.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PowerPoint Presentation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2558</cp:revision>
  <dcterms:created xsi:type="dcterms:W3CDTF">2008-11-04T22:35:39Z</dcterms:created>
  <dcterms:modified xsi:type="dcterms:W3CDTF">2018-09-24T18:41:36Z</dcterms:modified>
</cp:coreProperties>
</file>